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Public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i5If+4v9NhQhnyrznveZrwbwSFl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1.fntdata" /><Relationship Id="rId26" Type="http://customschemas.google.com/relationships/presentationmetadata" Target="metadata" /><Relationship Id="rId3" Type="http://schemas.openxmlformats.org/officeDocument/2006/relationships/slide" Target="slides/slide2.xml" /><Relationship Id="rId21" Type="http://schemas.openxmlformats.org/officeDocument/2006/relationships/font" Target="fonts/font4.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notesMaster" Target="notesMasters/notesMaster1.xml" /><Relationship Id="rId25" Type="http://schemas.openxmlformats.org/officeDocument/2006/relationships/font" Target="fonts/font8.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font" Target="fonts/font3.fntdata" /><Relationship Id="rId29"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7.fntdata"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6.fntdata" /><Relationship Id="rId28"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font" Target="fonts/font2.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5.fntdata" /><Relationship Id="rId27" Type="http://schemas.openxmlformats.org/officeDocument/2006/relationships/presProps" Target="presProps.xml" /><Relationship Id="rId30"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1411af2df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6" name="Google Shape;1886;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21411af2df5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2" name="Google Shape;1892;g21411af2df5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21411af2df5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8" name="Google Shape;1898;g21411af2df5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21411af2df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4" name="Google Shape;1904;g21411af2df5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0" name="Google Shape;1910;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16" name="Google Shape;1916;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411af2df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411af2df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1411af2df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24.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7.png" /></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7.png" /></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5" Type="http://schemas.openxmlformats.org/officeDocument/2006/relationships/image" Target="../media/image31.png" /><Relationship Id="rId4" Type="http://schemas.openxmlformats.org/officeDocument/2006/relationships/image" Target="../media/image30.png" /></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 Id="rId4" Type="http://schemas.openxmlformats.org/officeDocument/2006/relationships/image" Target="../media/image32.png" /></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3.jp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4.jpg" /><Relationship Id="rId1" Type="http://schemas.openxmlformats.org/officeDocument/2006/relationships/slideMaster" Target="../slideMasters/slideMaster1.xml" /></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4.jpg" /><Relationship Id="rId1" Type="http://schemas.openxmlformats.org/officeDocument/2006/relationships/slideMaster" Target="../slideMasters/slideMaster1.xml" /></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 /><Relationship Id="rId2" Type="http://schemas.openxmlformats.org/officeDocument/2006/relationships/image" Target="../media/image35.png" /><Relationship Id="rId1" Type="http://schemas.openxmlformats.org/officeDocument/2006/relationships/slideMaster" Target="../slideMasters/slideMaster1.xml" /></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 /><Relationship Id="rId1" Type="http://schemas.openxmlformats.org/officeDocument/2006/relationships/slideMaster" Target="../slideMasters/slideMaster1.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2.jpg" /><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png" /><Relationship Id="rId1" Type="http://schemas.openxmlformats.org/officeDocument/2006/relationships/slideMaster" Target="../slideMasters/slideMaster1.xml" /><Relationship Id="rId4" Type="http://schemas.openxmlformats.org/officeDocument/2006/relationships/image" Target="../media/image5.png" /></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6.pn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7.jp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8.jp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jpg" /><Relationship Id="rId1" Type="http://schemas.openxmlformats.org/officeDocument/2006/relationships/slideMaster" Target="../slideMasters/slideMaster1.xml" /></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6" name="Google Shape;26;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outcome</a:t>
            </a:r>
            <a:endParaRPr/>
          </a:p>
        </p:txBody>
      </p:sp>
      <p:sp>
        <p:nvSpPr>
          <p:cNvPr id="27" name="Google Shape;27;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-1</a:t>
            </a:r>
            <a:endParaRPr/>
          </a:p>
        </p:txBody>
      </p:sp>
      <p:sp>
        <p:nvSpPr>
          <p:cNvPr id="28" name="Google Shape;28;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9"/>
        <p:cNvGrpSpPr/>
        <p:nvPr/>
      </p:nvGrpSpPr>
      <p:grpSpPr>
        <a:xfrm>
          <a:off x="0" y="0"/>
          <a:ext cx="0" cy="0"/>
          <a:chOff x="0" y="0"/>
          <a:chExt cx="0" cy="0"/>
        </a:xfrm>
      </p:grpSpPr>
      <p:pic>
        <p:nvPicPr>
          <p:cNvPr id="30" name="Google Shape;30;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1" name="Google Shape;31;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 name="Google Shape;33;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 name="Google Shape;3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
        <p:cNvGrpSpPr/>
        <p:nvPr/>
      </p:nvGrpSpPr>
      <p:grpSpPr>
        <a:xfrm>
          <a:off x="0" y="0"/>
          <a:ext cx="0" cy="0"/>
          <a:chOff x="0" y="0"/>
          <a:chExt cx="0" cy="0"/>
        </a:xfrm>
      </p:grpSpPr>
      <p:pic>
        <p:nvPicPr>
          <p:cNvPr id="38" name="Google Shape;38;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9" name="Google Shape;39;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 /><Relationship Id="rId117" Type="http://schemas.openxmlformats.org/officeDocument/2006/relationships/slideLayout" Target="../slideLayouts/slideLayout117.xml" /><Relationship Id="rId21" Type="http://schemas.openxmlformats.org/officeDocument/2006/relationships/slideLayout" Target="../slideLayouts/slideLayout21.xml" /><Relationship Id="rId42" Type="http://schemas.openxmlformats.org/officeDocument/2006/relationships/slideLayout" Target="../slideLayouts/slideLayout42.xml" /><Relationship Id="rId47" Type="http://schemas.openxmlformats.org/officeDocument/2006/relationships/slideLayout" Target="../slideLayouts/slideLayout47.xml" /><Relationship Id="rId63" Type="http://schemas.openxmlformats.org/officeDocument/2006/relationships/slideLayout" Target="../slideLayouts/slideLayout63.xml" /><Relationship Id="rId68" Type="http://schemas.openxmlformats.org/officeDocument/2006/relationships/slideLayout" Target="../slideLayouts/slideLayout68.xml" /><Relationship Id="rId84" Type="http://schemas.openxmlformats.org/officeDocument/2006/relationships/slideLayout" Target="../slideLayouts/slideLayout84.xml" /><Relationship Id="rId89" Type="http://schemas.openxmlformats.org/officeDocument/2006/relationships/slideLayout" Target="../slideLayouts/slideLayout89.xml" /><Relationship Id="rId112" Type="http://schemas.openxmlformats.org/officeDocument/2006/relationships/slideLayout" Target="../slideLayouts/slideLayout112.xml" /><Relationship Id="rId16" Type="http://schemas.openxmlformats.org/officeDocument/2006/relationships/slideLayout" Target="../slideLayouts/slideLayout16.xml" /><Relationship Id="rId107" Type="http://schemas.openxmlformats.org/officeDocument/2006/relationships/slideLayout" Target="../slideLayouts/slideLayout107.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32" Type="http://schemas.openxmlformats.org/officeDocument/2006/relationships/slideLayout" Target="../slideLayouts/slideLayout32.xml" /><Relationship Id="rId37" Type="http://schemas.openxmlformats.org/officeDocument/2006/relationships/slideLayout" Target="../slideLayouts/slideLayout37.xml" /><Relationship Id="rId40" Type="http://schemas.openxmlformats.org/officeDocument/2006/relationships/slideLayout" Target="../slideLayouts/slideLayout40.xml" /><Relationship Id="rId45" Type="http://schemas.openxmlformats.org/officeDocument/2006/relationships/slideLayout" Target="../slideLayouts/slideLayout45.xml" /><Relationship Id="rId53" Type="http://schemas.openxmlformats.org/officeDocument/2006/relationships/slideLayout" Target="../slideLayouts/slideLayout53.xml" /><Relationship Id="rId58" Type="http://schemas.openxmlformats.org/officeDocument/2006/relationships/slideLayout" Target="../slideLayouts/slideLayout58.xml" /><Relationship Id="rId66" Type="http://schemas.openxmlformats.org/officeDocument/2006/relationships/slideLayout" Target="../slideLayouts/slideLayout66.xml" /><Relationship Id="rId74" Type="http://schemas.openxmlformats.org/officeDocument/2006/relationships/slideLayout" Target="../slideLayouts/slideLayout74.xml" /><Relationship Id="rId79" Type="http://schemas.openxmlformats.org/officeDocument/2006/relationships/slideLayout" Target="../slideLayouts/slideLayout79.xml" /><Relationship Id="rId87" Type="http://schemas.openxmlformats.org/officeDocument/2006/relationships/slideLayout" Target="../slideLayouts/slideLayout87.xml" /><Relationship Id="rId102" Type="http://schemas.openxmlformats.org/officeDocument/2006/relationships/slideLayout" Target="../slideLayouts/slideLayout102.xml" /><Relationship Id="rId110" Type="http://schemas.openxmlformats.org/officeDocument/2006/relationships/slideLayout" Target="../slideLayouts/slideLayout110.xml" /><Relationship Id="rId115" Type="http://schemas.openxmlformats.org/officeDocument/2006/relationships/slideLayout" Target="../slideLayouts/slideLayout115.xml" /><Relationship Id="rId5" Type="http://schemas.openxmlformats.org/officeDocument/2006/relationships/slideLayout" Target="../slideLayouts/slideLayout5.xml" /><Relationship Id="rId61" Type="http://schemas.openxmlformats.org/officeDocument/2006/relationships/slideLayout" Target="../slideLayouts/slideLayout61.xml" /><Relationship Id="rId82" Type="http://schemas.openxmlformats.org/officeDocument/2006/relationships/slideLayout" Target="../slideLayouts/slideLayout82.xml" /><Relationship Id="rId90" Type="http://schemas.openxmlformats.org/officeDocument/2006/relationships/slideLayout" Target="../slideLayouts/slideLayout90.xml" /><Relationship Id="rId95" Type="http://schemas.openxmlformats.org/officeDocument/2006/relationships/slideLayout" Target="../slideLayouts/slideLayout95.xml" /><Relationship Id="rId19" Type="http://schemas.openxmlformats.org/officeDocument/2006/relationships/slideLayout" Target="../slideLayouts/slideLayout1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 Id="rId35" Type="http://schemas.openxmlformats.org/officeDocument/2006/relationships/slideLayout" Target="../slideLayouts/slideLayout35.xml" /><Relationship Id="rId43" Type="http://schemas.openxmlformats.org/officeDocument/2006/relationships/slideLayout" Target="../slideLayouts/slideLayout43.xml" /><Relationship Id="rId48" Type="http://schemas.openxmlformats.org/officeDocument/2006/relationships/slideLayout" Target="../slideLayouts/slideLayout48.xml" /><Relationship Id="rId56" Type="http://schemas.openxmlformats.org/officeDocument/2006/relationships/slideLayout" Target="../slideLayouts/slideLayout56.xml" /><Relationship Id="rId64" Type="http://schemas.openxmlformats.org/officeDocument/2006/relationships/slideLayout" Target="../slideLayouts/slideLayout64.xml" /><Relationship Id="rId69" Type="http://schemas.openxmlformats.org/officeDocument/2006/relationships/slideLayout" Target="../slideLayouts/slideLayout69.xml" /><Relationship Id="rId77" Type="http://schemas.openxmlformats.org/officeDocument/2006/relationships/slideLayout" Target="../slideLayouts/slideLayout77.xml" /><Relationship Id="rId100" Type="http://schemas.openxmlformats.org/officeDocument/2006/relationships/slideLayout" Target="../slideLayouts/slideLayout100.xml" /><Relationship Id="rId105" Type="http://schemas.openxmlformats.org/officeDocument/2006/relationships/slideLayout" Target="../slideLayouts/slideLayout105.xml" /><Relationship Id="rId113" Type="http://schemas.openxmlformats.org/officeDocument/2006/relationships/slideLayout" Target="../slideLayouts/slideLayout113.xml" /><Relationship Id="rId118" Type="http://schemas.openxmlformats.org/officeDocument/2006/relationships/theme" Target="../theme/theme1.xml" /><Relationship Id="rId8" Type="http://schemas.openxmlformats.org/officeDocument/2006/relationships/slideLayout" Target="../slideLayouts/slideLayout8.xml" /><Relationship Id="rId51" Type="http://schemas.openxmlformats.org/officeDocument/2006/relationships/slideLayout" Target="../slideLayouts/slideLayout51.xml" /><Relationship Id="rId72" Type="http://schemas.openxmlformats.org/officeDocument/2006/relationships/slideLayout" Target="../slideLayouts/slideLayout72.xml" /><Relationship Id="rId80" Type="http://schemas.openxmlformats.org/officeDocument/2006/relationships/slideLayout" Target="../slideLayouts/slideLayout80.xml" /><Relationship Id="rId85" Type="http://schemas.openxmlformats.org/officeDocument/2006/relationships/slideLayout" Target="../slideLayouts/slideLayout85.xml" /><Relationship Id="rId93" Type="http://schemas.openxmlformats.org/officeDocument/2006/relationships/slideLayout" Target="../slideLayouts/slideLayout93.xml" /><Relationship Id="rId98" Type="http://schemas.openxmlformats.org/officeDocument/2006/relationships/slideLayout" Target="../slideLayouts/slideLayout98.xml" /><Relationship Id="rId3" Type="http://schemas.openxmlformats.org/officeDocument/2006/relationships/slideLayout" Target="../slideLayouts/slideLayout3.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33" Type="http://schemas.openxmlformats.org/officeDocument/2006/relationships/slideLayout" Target="../slideLayouts/slideLayout33.xml" /><Relationship Id="rId38" Type="http://schemas.openxmlformats.org/officeDocument/2006/relationships/slideLayout" Target="../slideLayouts/slideLayout38.xml" /><Relationship Id="rId46" Type="http://schemas.openxmlformats.org/officeDocument/2006/relationships/slideLayout" Target="../slideLayouts/slideLayout46.xml" /><Relationship Id="rId59" Type="http://schemas.openxmlformats.org/officeDocument/2006/relationships/slideLayout" Target="../slideLayouts/slideLayout59.xml" /><Relationship Id="rId67" Type="http://schemas.openxmlformats.org/officeDocument/2006/relationships/slideLayout" Target="../slideLayouts/slideLayout67.xml" /><Relationship Id="rId103" Type="http://schemas.openxmlformats.org/officeDocument/2006/relationships/slideLayout" Target="../slideLayouts/slideLayout103.xml" /><Relationship Id="rId108" Type="http://schemas.openxmlformats.org/officeDocument/2006/relationships/slideLayout" Target="../slideLayouts/slideLayout108.xml" /><Relationship Id="rId116" Type="http://schemas.openxmlformats.org/officeDocument/2006/relationships/slideLayout" Target="../slideLayouts/slideLayout116.xml" /><Relationship Id="rId20" Type="http://schemas.openxmlformats.org/officeDocument/2006/relationships/slideLayout" Target="../slideLayouts/slideLayout20.xml" /><Relationship Id="rId41" Type="http://schemas.openxmlformats.org/officeDocument/2006/relationships/slideLayout" Target="../slideLayouts/slideLayout41.xml" /><Relationship Id="rId54" Type="http://schemas.openxmlformats.org/officeDocument/2006/relationships/slideLayout" Target="../slideLayouts/slideLayout54.xml" /><Relationship Id="rId62" Type="http://schemas.openxmlformats.org/officeDocument/2006/relationships/slideLayout" Target="../slideLayouts/slideLayout62.xml" /><Relationship Id="rId70" Type="http://schemas.openxmlformats.org/officeDocument/2006/relationships/slideLayout" Target="../slideLayouts/slideLayout70.xml" /><Relationship Id="rId75" Type="http://schemas.openxmlformats.org/officeDocument/2006/relationships/slideLayout" Target="../slideLayouts/slideLayout75.xml" /><Relationship Id="rId83" Type="http://schemas.openxmlformats.org/officeDocument/2006/relationships/slideLayout" Target="../slideLayouts/slideLayout83.xml" /><Relationship Id="rId88" Type="http://schemas.openxmlformats.org/officeDocument/2006/relationships/slideLayout" Target="../slideLayouts/slideLayout88.xml" /><Relationship Id="rId91" Type="http://schemas.openxmlformats.org/officeDocument/2006/relationships/slideLayout" Target="../slideLayouts/slideLayout91.xml" /><Relationship Id="rId96" Type="http://schemas.openxmlformats.org/officeDocument/2006/relationships/slideLayout" Target="../slideLayouts/slideLayout96.xml" /><Relationship Id="rId111" Type="http://schemas.openxmlformats.org/officeDocument/2006/relationships/slideLayout" Target="../slideLayouts/slideLayout11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36" Type="http://schemas.openxmlformats.org/officeDocument/2006/relationships/slideLayout" Target="../slideLayouts/slideLayout36.xml" /><Relationship Id="rId49" Type="http://schemas.openxmlformats.org/officeDocument/2006/relationships/slideLayout" Target="../slideLayouts/slideLayout49.xml" /><Relationship Id="rId57" Type="http://schemas.openxmlformats.org/officeDocument/2006/relationships/slideLayout" Target="../slideLayouts/slideLayout57.xml" /><Relationship Id="rId106" Type="http://schemas.openxmlformats.org/officeDocument/2006/relationships/slideLayout" Target="../slideLayouts/slideLayout106.xml" /><Relationship Id="rId114" Type="http://schemas.openxmlformats.org/officeDocument/2006/relationships/slideLayout" Target="../slideLayouts/slideLayout114.xml" /><Relationship Id="rId10" Type="http://schemas.openxmlformats.org/officeDocument/2006/relationships/slideLayout" Target="../slideLayouts/slideLayout10.xml" /><Relationship Id="rId31" Type="http://schemas.openxmlformats.org/officeDocument/2006/relationships/slideLayout" Target="../slideLayouts/slideLayout31.xml" /><Relationship Id="rId44" Type="http://schemas.openxmlformats.org/officeDocument/2006/relationships/slideLayout" Target="../slideLayouts/slideLayout44.xml" /><Relationship Id="rId52" Type="http://schemas.openxmlformats.org/officeDocument/2006/relationships/slideLayout" Target="../slideLayouts/slideLayout52.xml" /><Relationship Id="rId60" Type="http://schemas.openxmlformats.org/officeDocument/2006/relationships/slideLayout" Target="../slideLayouts/slideLayout60.xml" /><Relationship Id="rId65" Type="http://schemas.openxmlformats.org/officeDocument/2006/relationships/slideLayout" Target="../slideLayouts/slideLayout65.xml" /><Relationship Id="rId73" Type="http://schemas.openxmlformats.org/officeDocument/2006/relationships/slideLayout" Target="../slideLayouts/slideLayout73.xml" /><Relationship Id="rId78" Type="http://schemas.openxmlformats.org/officeDocument/2006/relationships/slideLayout" Target="../slideLayouts/slideLayout78.xml" /><Relationship Id="rId81" Type="http://schemas.openxmlformats.org/officeDocument/2006/relationships/slideLayout" Target="../slideLayouts/slideLayout81.xml" /><Relationship Id="rId86" Type="http://schemas.openxmlformats.org/officeDocument/2006/relationships/slideLayout" Target="../slideLayouts/slideLayout86.xml" /><Relationship Id="rId94" Type="http://schemas.openxmlformats.org/officeDocument/2006/relationships/slideLayout" Target="../slideLayouts/slideLayout94.xml" /><Relationship Id="rId99" Type="http://schemas.openxmlformats.org/officeDocument/2006/relationships/slideLayout" Target="../slideLayouts/slideLayout99.xml" /><Relationship Id="rId101" Type="http://schemas.openxmlformats.org/officeDocument/2006/relationships/slideLayout" Target="../slideLayouts/slideLayout10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9" Type="http://schemas.openxmlformats.org/officeDocument/2006/relationships/slideLayout" Target="../slideLayouts/slideLayout39.xml" /><Relationship Id="rId109" Type="http://schemas.openxmlformats.org/officeDocument/2006/relationships/slideLayout" Target="../slideLayouts/slideLayout109.xml" /><Relationship Id="rId34" Type="http://schemas.openxmlformats.org/officeDocument/2006/relationships/slideLayout" Target="../slideLayouts/slideLayout34.xml" /><Relationship Id="rId50" Type="http://schemas.openxmlformats.org/officeDocument/2006/relationships/slideLayout" Target="../slideLayouts/slideLayout50.xml" /><Relationship Id="rId55" Type="http://schemas.openxmlformats.org/officeDocument/2006/relationships/slideLayout" Target="../slideLayouts/slideLayout55.xml" /><Relationship Id="rId76" Type="http://schemas.openxmlformats.org/officeDocument/2006/relationships/slideLayout" Target="../slideLayouts/slideLayout76.xml" /><Relationship Id="rId97" Type="http://schemas.openxmlformats.org/officeDocument/2006/relationships/slideLayout" Target="../slideLayouts/slideLayout97.xml" /><Relationship Id="rId104" Type="http://schemas.openxmlformats.org/officeDocument/2006/relationships/slideLayout" Target="../slideLayouts/slideLayout104.xml" /><Relationship Id="rId7" Type="http://schemas.openxmlformats.org/officeDocument/2006/relationships/slideLayout" Target="../slideLayouts/slideLayout7.xml" /><Relationship Id="rId71" Type="http://schemas.openxmlformats.org/officeDocument/2006/relationships/slideLayout" Target="../slideLayouts/slideLayout71.xml" /><Relationship Id="rId92" Type="http://schemas.openxmlformats.org/officeDocument/2006/relationships/slideLayout" Target="../slideLayouts/slideLayout92.xml" /><Relationship Id="rId2" Type="http://schemas.openxmlformats.org/officeDocument/2006/relationships/slideLayout" Target="../slideLayouts/slideLayout2.xml" /><Relationship Id="rId29" Type="http://schemas.openxmlformats.org/officeDocument/2006/relationships/slideLayout" Target="../slideLayouts/slideLayout2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4.xml" /></Relationships>
</file>

<file path=ppt/slides/_rels/slide15.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15.xml" /><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282225" y="2403350"/>
            <a:ext cx="38061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SOCIAL MEDIA WEBAPP</a:t>
            </a:r>
            <a:endParaRPr dirty="0"/>
          </a:p>
          <a:p>
            <a:pPr marL="0" lvl="0" indent="0" algn="l" rtl="0">
              <a:lnSpc>
                <a:spcPct val="100000"/>
              </a:lnSpc>
              <a:spcBef>
                <a:spcPts val="0"/>
              </a:spcBef>
              <a:spcAft>
                <a:spcPts val="0"/>
              </a:spcAft>
              <a:buNone/>
            </a:pPr>
            <a:r>
              <a:rPr lang="en-US" dirty="0"/>
              <a:t>Task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21411af2df5_1_47"/>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9" name="Google Shape;1889;g21411af2df5_1_47"/>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Scheduling and Estimates:</a:t>
            </a:r>
            <a:endParaRPr sz="1300" dirty="0"/>
          </a:p>
          <a:p>
            <a:pPr marL="0" lvl="0" indent="0" algn="l" rtl="0">
              <a:lnSpc>
                <a:spcPct val="115000"/>
              </a:lnSpc>
              <a:spcBef>
                <a:spcPts val="1200"/>
              </a:spcBef>
              <a:spcAft>
                <a:spcPts val="0"/>
              </a:spcAft>
              <a:buNone/>
            </a:pPr>
            <a:r>
              <a:rPr lang="en-US" sz="1300" dirty="0"/>
              <a:t>The following is the estimated timeline for the development of the social media web application:</a:t>
            </a:r>
            <a:endParaRPr sz="1300" dirty="0"/>
          </a:p>
          <a:p>
            <a:pPr indent="0">
              <a:lnSpc>
                <a:spcPct val="115000"/>
              </a:lnSpc>
              <a:spcBef>
                <a:spcPts val="1200"/>
              </a:spcBef>
              <a:buNone/>
            </a:pPr>
            <a:r>
              <a:rPr lang="en-US" sz="1500" dirty="0">
                <a:solidFill>
                  <a:schemeClr val="bg1"/>
                </a:solidFill>
                <a:latin typeface="Söhne"/>
              </a:rPr>
              <a:t>1.</a:t>
            </a:r>
            <a:r>
              <a:rPr lang="en-US" sz="1500" b="0" i="0" dirty="0">
                <a:solidFill>
                  <a:schemeClr val="bg1"/>
                </a:solidFill>
                <a:effectLst/>
                <a:latin typeface="Söhne"/>
              </a:rPr>
              <a:t>Requirements gathering and analysis (2 weeks).</a:t>
            </a:r>
          </a:p>
          <a:p>
            <a:pPr marL="457200" lvl="0" indent="0" algn="l" rtl="0">
              <a:lnSpc>
                <a:spcPct val="115000"/>
              </a:lnSpc>
              <a:spcBef>
                <a:spcPts val="1200"/>
              </a:spcBef>
              <a:spcAft>
                <a:spcPts val="0"/>
              </a:spcAft>
              <a:buNone/>
            </a:pPr>
            <a:r>
              <a:rPr lang="en-US" sz="1300" dirty="0"/>
              <a:t>2.</a:t>
            </a:r>
            <a:r>
              <a:rPr lang="en-US" sz="1600" b="0" i="0" dirty="0">
                <a:solidFill>
                  <a:srgbClr val="D1D5DB"/>
                </a:solidFill>
                <a:effectLst/>
                <a:latin typeface="Söhne"/>
              </a:rPr>
              <a:t> </a:t>
            </a:r>
            <a:r>
              <a:rPr lang="en-US" sz="1500" b="0" i="0" dirty="0">
                <a:solidFill>
                  <a:schemeClr val="bg1"/>
                </a:solidFill>
                <a:effectLst/>
                <a:latin typeface="Söhne"/>
              </a:rPr>
              <a:t>Design and architecture (4 weeks).</a:t>
            </a:r>
            <a:endParaRPr sz="1500" dirty="0">
              <a:solidFill>
                <a:schemeClr val="bg1"/>
              </a:solidFill>
            </a:endParaRPr>
          </a:p>
          <a:p>
            <a:pPr indent="0">
              <a:lnSpc>
                <a:spcPct val="115000"/>
              </a:lnSpc>
              <a:spcBef>
                <a:spcPts val="1200"/>
              </a:spcBef>
              <a:buNone/>
            </a:pPr>
            <a:r>
              <a:rPr lang="en-US" sz="1500" dirty="0">
                <a:solidFill>
                  <a:schemeClr val="bg1"/>
                </a:solidFill>
              </a:rPr>
              <a:t>3.</a:t>
            </a:r>
            <a:r>
              <a:rPr lang="en-US" sz="1500" b="0" i="0" dirty="0">
                <a:solidFill>
                  <a:schemeClr val="bg1"/>
                </a:solidFill>
                <a:effectLst/>
                <a:latin typeface="Söhne"/>
              </a:rPr>
              <a:t> Development (16 weeks).</a:t>
            </a:r>
          </a:p>
          <a:p>
            <a:pPr marL="457200" lvl="0" indent="0" algn="l" rtl="0">
              <a:lnSpc>
                <a:spcPct val="115000"/>
              </a:lnSpc>
              <a:spcBef>
                <a:spcPts val="1200"/>
              </a:spcBef>
              <a:spcAft>
                <a:spcPts val="0"/>
              </a:spcAft>
              <a:buNone/>
            </a:pPr>
            <a:r>
              <a:rPr lang="en-US" sz="1500" dirty="0">
                <a:solidFill>
                  <a:schemeClr val="bg1"/>
                </a:solidFill>
              </a:rPr>
              <a:t>4.</a:t>
            </a:r>
            <a:r>
              <a:rPr lang="en-US" sz="1500" b="0" i="0" dirty="0">
                <a:solidFill>
                  <a:schemeClr val="bg1"/>
                </a:solidFill>
                <a:effectLst/>
                <a:latin typeface="Söhne"/>
              </a:rPr>
              <a:t> Testing (4 weeks).</a:t>
            </a:r>
          </a:p>
          <a:p>
            <a:pPr indent="0">
              <a:lnSpc>
                <a:spcPct val="115000"/>
              </a:lnSpc>
              <a:spcBef>
                <a:spcPts val="1200"/>
              </a:spcBef>
              <a:buNone/>
            </a:pPr>
            <a:r>
              <a:rPr lang="en-US" sz="1500" dirty="0">
                <a:solidFill>
                  <a:schemeClr val="bg1"/>
                </a:solidFill>
                <a:latin typeface="Söhne"/>
              </a:rPr>
              <a:t>5.</a:t>
            </a:r>
            <a:r>
              <a:rPr lang="en-US" sz="1500" b="0" i="0" dirty="0">
                <a:solidFill>
                  <a:schemeClr val="bg1"/>
                </a:solidFill>
                <a:effectLst/>
                <a:latin typeface="Söhne"/>
              </a:rPr>
              <a:t> Deployment and maintenance (2 weeks).</a:t>
            </a:r>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g21411af2df5_1_5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5" name="Google Shape;1895;g21411af2df5_1_5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Technical Process:</a:t>
            </a:r>
            <a:endParaRPr sz="1300" dirty="0"/>
          </a:p>
          <a:p>
            <a:pPr marL="0" lvl="0" indent="0" algn="l" rtl="0">
              <a:lnSpc>
                <a:spcPct val="115000"/>
              </a:lnSpc>
              <a:spcBef>
                <a:spcPts val="1200"/>
              </a:spcBef>
              <a:spcAft>
                <a:spcPts val="0"/>
              </a:spcAft>
              <a:buNone/>
            </a:pPr>
            <a:r>
              <a:rPr lang="en-US" sz="1300" dirty="0"/>
              <a:t> The following is the technical process for the development of the social media web application:</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Requirements gathering and analysis</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Design and prototyping</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Implementation</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Testing and debugging</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Deployment and maintenance</a:t>
            </a: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g21411af2df5_1_6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ct val="145299"/>
              <a:buFont typeface="Public Sans"/>
              <a:buNone/>
            </a:pPr>
            <a:r>
              <a:rPr lang="en-US" sz="1300" b="0"/>
              <a:t>Task 1: </a:t>
            </a:r>
            <a:endParaRPr/>
          </a:p>
        </p:txBody>
      </p:sp>
      <p:sp>
        <p:nvSpPr>
          <p:cNvPr id="1901" name="Google Shape;1901;g21411af2df5_1_64"/>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a:p>
          <a:p>
            <a:pPr marL="457200" lvl="0" indent="-311150" algn="l" rtl="0">
              <a:lnSpc>
                <a:spcPct val="115000"/>
              </a:lnSpc>
              <a:spcBef>
                <a:spcPts val="1200"/>
              </a:spcBef>
              <a:spcAft>
                <a:spcPts val="0"/>
              </a:spcAft>
              <a:buSzPts val="1300"/>
              <a:buAutoNum type="arabicPeriod"/>
            </a:pPr>
            <a:r>
              <a:rPr lang="en-US" sz="1300"/>
              <a:t>Creation of SRS &amp; Github</a:t>
            </a:r>
            <a:endParaRPr sz="1300"/>
          </a:p>
          <a:p>
            <a:pPr marL="457200" lvl="0" indent="-311150" algn="l" rtl="0">
              <a:lnSpc>
                <a:spcPct val="115000"/>
              </a:lnSpc>
              <a:spcBef>
                <a:spcPts val="0"/>
              </a:spcBef>
              <a:spcAft>
                <a:spcPts val="0"/>
              </a:spcAft>
              <a:buSzPts val="1300"/>
              <a:buAutoNum type="arabicPeriod"/>
            </a:pPr>
            <a:r>
              <a:rPr lang="en-US" sz="1300"/>
              <a:t>Create SRS : “Your Project”</a:t>
            </a:r>
            <a:endParaRPr sz="1300"/>
          </a:p>
          <a:p>
            <a:pPr marL="457200" lvl="0" indent="-311150" algn="l" rtl="0">
              <a:lnSpc>
                <a:spcPct val="115000"/>
              </a:lnSpc>
              <a:spcBef>
                <a:spcPts val="0"/>
              </a:spcBef>
              <a:spcAft>
                <a:spcPts val="0"/>
              </a:spcAft>
              <a:buSzPts val="1300"/>
              <a:buAutoNum type="arabicPeriod"/>
            </a:pPr>
            <a:r>
              <a:rPr lang="en-US" sz="1300"/>
              <a:t>Creation &amp; Set-up of Github account</a:t>
            </a:r>
            <a:endParaRPr sz="1300"/>
          </a:p>
          <a:p>
            <a:pPr marL="457200" lvl="0" indent="-311150" algn="l" rtl="0">
              <a:lnSpc>
                <a:spcPct val="115000"/>
              </a:lnSpc>
              <a:spcBef>
                <a:spcPts val="0"/>
              </a:spcBef>
              <a:spcAft>
                <a:spcPts val="0"/>
              </a:spcAft>
              <a:buSzPts val="1300"/>
              <a:buAutoNum type="arabicPeriod"/>
            </a:pPr>
            <a:r>
              <a:rPr lang="en-US" sz="1300"/>
              <a:t>Creation &amp; Hands-on to various commands of Git Bash</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r>
              <a:rPr lang="en-US" sz="1300"/>
              <a:t>Evaluation Metric:</a:t>
            </a:r>
            <a:endParaRPr sz="1300"/>
          </a:p>
          <a:p>
            <a:pPr marL="0" lvl="0" indent="0" algn="l" rtl="0">
              <a:lnSpc>
                <a:spcPct val="115000"/>
              </a:lnSpc>
              <a:spcBef>
                <a:spcPts val="1200"/>
              </a:spcBef>
              <a:spcAft>
                <a:spcPts val="0"/>
              </a:spcAft>
              <a:buNone/>
            </a:pPr>
            <a:r>
              <a:rPr lang="en-US" sz="1300"/>
              <a:t>100% Completion of the above tasks</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g21411af2df5_1_73"/>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ts val="1889"/>
              <a:buFont typeface="Public Sans"/>
              <a:buNone/>
            </a:pPr>
            <a:r>
              <a:rPr lang="en-US" sz="1300" b="0"/>
              <a:t>Task 1: </a:t>
            </a:r>
            <a:endParaRPr/>
          </a:p>
        </p:txBody>
      </p:sp>
      <p:sp>
        <p:nvSpPr>
          <p:cNvPr id="1907" name="Google Shape;1907;g21411af2df5_1_73"/>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a:t>Learning Outcomes:</a:t>
            </a:r>
            <a:endParaRPr sz="1300"/>
          </a:p>
          <a:p>
            <a:pPr marL="457200" lvl="0" indent="-311150" algn="l" rtl="0">
              <a:lnSpc>
                <a:spcPct val="115000"/>
              </a:lnSpc>
              <a:spcBef>
                <a:spcPts val="1200"/>
              </a:spcBef>
              <a:spcAft>
                <a:spcPts val="0"/>
              </a:spcAft>
              <a:buSzPts val="1300"/>
              <a:buChar char="●"/>
            </a:pPr>
            <a:r>
              <a:rPr lang="en-US" sz="1300"/>
              <a:t>Get to know about different lifecycle models.</a:t>
            </a:r>
            <a:endParaRPr sz="1300"/>
          </a:p>
          <a:p>
            <a:pPr marL="457200" lvl="0" indent="-311150" algn="l" rtl="0">
              <a:lnSpc>
                <a:spcPct val="115000"/>
              </a:lnSpc>
              <a:spcBef>
                <a:spcPts val="0"/>
              </a:spcBef>
              <a:spcAft>
                <a:spcPts val="0"/>
              </a:spcAft>
              <a:buSzPts val="1300"/>
              <a:buChar char="●"/>
            </a:pPr>
            <a:r>
              <a:rPr lang="en-US" sz="1300"/>
              <a:t>Understanding importance and how to create an SRS</a:t>
            </a:r>
            <a:endParaRPr sz="1300"/>
          </a:p>
          <a:p>
            <a:pPr marL="457200" lvl="0" indent="-311150" algn="l" rtl="0">
              <a:lnSpc>
                <a:spcPct val="115000"/>
              </a:lnSpc>
              <a:spcBef>
                <a:spcPts val="0"/>
              </a:spcBef>
              <a:spcAft>
                <a:spcPts val="0"/>
              </a:spcAft>
              <a:buSzPts val="1300"/>
              <a:buChar char="●"/>
            </a:pPr>
            <a:r>
              <a:rPr lang="en-US" sz="1300"/>
              <a:t>Knowing various commands of Github</a:t>
            </a:r>
            <a:endParaRPr sz="1300"/>
          </a:p>
          <a:p>
            <a:pPr marL="457200" lvl="0" indent="-311150" algn="l" rtl="0">
              <a:lnSpc>
                <a:spcPct val="115000"/>
              </a:lnSpc>
              <a:spcBef>
                <a:spcPts val="0"/>
              </a:spcBef>
              <a:spcAft>
                <a:spcPts val="0"/>
              </a:spcAft>
              <a:buSzPts val="1300"/>
              <a:buChar char="●"/>
            </a:pPr>
            <a:r>
              <a:rPr lang="en-US" sz="1300"/>
              <a:t>Understanding agile and scrum management techniques for efficient product development</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err="1"/>
              <a:t>Github</a:t>
            </a:r>
            <a:r>
              <a:rPr lang="en-US" dirty="0"/>
              <a:t> _link</a:t>
            </a:r>
            <a:endParaRPr dirty="0"/>
          </a:p>
        </p:txBody>
      </p:sp>
      <p:sp>
        <p:nvSpPr>
          <p:cNvPr id="1913" name="Google Shape;1913;p212"/>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fontScale="92500" lnSpcReduction="10000"/>
          </a:bodyPr>
          <a:lstStyle/>
          <a:p>
            <a:pPr marL="0" lvl="0" indent="0" algn="ctr" rtl="0">
              <a:lnSpc>
                <a:spcPct val="100000"/>
              </a:lnSpc>
              <a:spcBef>
                <a:spcPts val="0"/>
              </a:spcBef>
              <a:spcAft>
                <a:spcPts val="0"/>
              </a:spcAft>
              <a:buClr>
                <a:srgbClr val="BD8738"/>
              </a:buClr>
              <a:buSzPts val="2000"/>
              <a:buNone/>
            </a:pPr>
            <a:r>
              <a:rPr lang="en-IN" dirty="0"/>
              <a:t>https://github.com/Dilan-16/Social-media-app-</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a:stretch/>
        </p:blipFill>
        <p:spPr>
          <a:xfrm>
            <a:off x="0" y="-9525"/>
            <a:ext cx="9144000" cy="5143500"/>
          </a:xfrm>
          <a:prstGeom prst="rect">
            <a:avLst/>
          </a:prstGeom>
          <a:noFill/>
          <a:ln>
            <a:noFill/>
          </a:ln>
        </p:spPr>
      </p:pic>
      <p:sp>
        <p:nvSpPr>
          <p:cNvPr id="1919" name="Google Shape;1919;p213"/>
          <p:cNvSpPr txBox="1"/>
          <p:nvPr/>
        </p:nvSpPr>
        <p:spPr>
          <a:xfrm>
            <a:off x="126088" y="3695568"/>
            <a:ext cx="28794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By:</a:t>
            </a:r>
            <a:endParaRPr dirty="0"/>
          </a:p>
          <a:p>
            <a:pPr marL="0" lvl="0" indent="0" algn="l" rtl="0">
              <a:spcBef>
                <a:spcPts val="0"/>
              </a:spcBef>
              <a:spcAft>
                <a:spcPts val="0"/>
              </a:spcAft>
              <a:buNone/>
            </a:pPr>
            <a:r>
              <a:rPr lang="en-US" dirty="0"/>
              <a:t>Kannan S</a:t>
            </a:r>
            <a:endParaRPr dirty="0"/>
          </a:p>
          <a:p>
            <a:pPr marL="0" lvl="0" indent="0" algn="l" rtl="0">
              <a:spcBef>
                <a:spcPts val="0"/>
              </a:spcBef>
              <a:spcAft>
                <a:spcPts val="0"/>
              </a:spcAft>
              <a:buNone/>
            </a:pPr>
            <a:r>
              <a:rPr lang="en-US" dirty="0"/>
              <a:t>Balaji R</a:t>
            </a:r>
            <a:endParaRPr dirty="0"/>
          </a:p>
          <a:p>
            <a:pPr marL="0" lvl="0" indent="0" algn="l" rtl="0">
              <a:spcBef>
                <a:spcPts val="0"/>
              </a:spcBef>
              <a:spcAft>
                <a:spcPts val="0"/>
              </a:spcAft>
              <a:buNone/>
            </a:pPr>
            <a:r>
              <a:rPr lang="en-US" dirty="0"/>
              <a:t>Dilan P</a:t>
            </a:r>
          </a:p>
          <a:p>
            <a:pPr marL="0" lvl="0" indent="0" algn="l" rtl="0">
              <a:spcBef>
                <a:spcPts val="0"/>
              </a:spcBef>
              <a:spcAft>
                <a:spcPts val="0"/>
              </a:spcAft>
              <a:buNone/>
            </a:pPr>
            <a:r>
              <a:rPr lang="en-US" dirty="0" err="1"/>
              <a:t>Thulasi</a:t>
            </a:r>
            <a:r>
              <a:rPr lang="en-US" dirty="0"/>
              <a:t> Ram R.L</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1" name="Google Shape;1841;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139700" indent="0" algn="l">
              <a:buNone/>
            </a:pPr>
            <a:r>
              <a:rPr lang="en-US" sz="1500" b="1" i="0" dirty="0">
                <a:solidFill>
                  <a:schemeClr val="bg1"/>
                </a:solidFill>
                <a:effectLst/>
                <a:latin typeface="Söhne"/>
              </a:rPr>
              <a:t>Introduction:</a:t>
            </a:r>
          </a:p>
          <a:p>
            <a:pPr marL="139700" indent="0" algn="l">
              <a:buNone/>
            </a:pPr>
            <a:endParaRPr lang="en-US" sz="1500" b="1" i="0" dirty="0">
              <a:solidFill>
                <a:schemeClr val="bg1"/>
              </a:solidFill>
              <a:effectLst/>
              <a:latin typeface="Söhne"/>
            </a:endParaRPr>
          </a:p>
          <a:p>
            <a:pPr algn="l"/>
            <a:r>
              <a:rPr lang="en-US" sz="1500" b="0" i="0" dirty="0">
                <a:solidFill>
                  <a:schemeClr val="bg1"/>
                </a:solidFill>
                <a:effectLst/>
                <a:latin typeface="Söhne"/>
              </a:rPr>
              <a:t>The purpose of this Software Requirement Specification (SRS) is to define the functional and non-functional requirements for a social media web application. The application will provide a platform for users to connect, share content, and communicate with each other. The SRS will provide a detailed description of the requirements to help the development team to design, develop, test, and maintain the application.</a:t>
            </a:r>
          </a:p>
          <a:p>
            <a:pPr marL="139700" indent="0">
              <a:buNone/>
            </a:pPr>
            <a:br>
              <a:rPr lang="en-US" sz="1600" b="0" i="0" dirty="0">
                <a:solidFill>
                  <a:schemeClr val="bg1"/>
                </a:solidFill>
                <a:effectLst/>
                <a:latin typeface="Söhne"/>
              </a:rPr>
            </a:br>
            <a:endParaRPr sz="13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21411af2df5_1_9"/>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g21411af2df5_1_9"/>
          <p:cNvSpPr txBox="1">
            <a:spLocks noGrp="1"/>
          </p:cNvSpPr>
          <p:nvPr>
            <p:ph type="body" idx="1"/>
          </p:nvPr>
        </p:nvSpPr>
        <p:spPr>
          <a:xfrm>
            <a:off x="144700" y="1295649"/>
            <a:ext cx="4548600" cy="3330600"/>
          </a:xfrm>
          <a:prstGeom prst="rect">
            <a:avLst/>
          </a:prstGeom>
          <a:noFill/>
          <a:ln>
            <a:noFill/>
          </a:ln>
        </p:spPr>
        <p:txBody>
          <a:bodyPr spcFirstLastPara="1" wrap="square" lIns="91425" tIns="45700" rIns="91425" bIns="45700" anchor="t" anchorCtr="0">
            <a:noAutofit/>
          </a:bodyPr>
          <a:lstStyle/>
          <a:p>
            <a:pPr algn="l">
              <a:buFont typeface="+mj-lt"/>
              <a:buAutoNum type="arabicPeriod"/>
            </a:pPr>
            <a:r>
              <a:rPr lang="en-US" sz="1500" b="0" i="0" dirty="0">
                <a:solidFill>
                  <a:schemeClr val="bg1"/>
                </a:solidFill>
                <a:effectLst/>
                <a:latin typeface="Söhne"/>
              </a:rPr>
              <a:t>Functional Requirements:</a:t>
            </a:r>
          </a:p>
          <a:p>
            <a:pPr algn="l">
              <a:buFont typeface="+mj-lt"/>
              <a:buAutoNum type="arabicPeriod"/>
            </a:pPr>
            <a:endParaRPr lang="en-US" sz="1500" b="0" i="0" dirty="0">
              <a:solidFill>
                <a:schemeClr val="bg1"/>
              </a:solidFill>
              <a:effectLst/>
              <a:latin typeface="Söhne"/>
            </a:endParaRPr>
          </a:p>
          <a:p>
            <a:pPr algn="l"/>
            <a:r>
              <a:rPr lang="en-US" sz="1500" b="0" i="0" dirty="0">
                <a:solidFill>
                  <a:schemeClr val="bg1"/>
                </a:solidFill>
                <a:effectLst/>
                <a:latin typeface="Söhne"/>
              </a:rPr>
              <a:t>1.1 User Management: The application should allow users to create an account and manage their profile. Users should be able to log in, log out, and reset their password. Users should be able to edit their profile information and upload a profile picture.</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1.2 Content Sharing: The application should allow users to create and share content, such as text, images, and videos. Users should be able to create posts, upload images and videos, and comment on other users' posts. </a:t>
            </a:r>
            <a:endParaRPr sz="13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g21411af2df5_1_2"/>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algn="l"/>
            <a:r>
              <a:rPr lang="en-US" sz="1500" b="0" i="0" dirty="0">
                <a:solidFill>
                  <a:schemeClr val="bg1"/>
                </a:solidFill>
                <a:effectLst/>
                <a:latin typeface="Söhne"/>
              </a:rPr>
              <a:t>1.3 Newsfeed: The application should have a newsfeed that displays posts from users and pages that the user follows. </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1.4 Messaging: The application should allow users to send private messages to other users. Users should be able to create group chats and send direct messages.</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1.5 Notifications: The application should send notifications to users when they receive a new message, a new follower, or when someone comments on their posts.</a:t>
            </a:r>
          </a:p>
          <a:p>
            <a:pPr marL="0" lvl="0" indent="0" algn="l" rtl="0">
              <a:lnSpc>
                <a:spcPct val="100000"/>
              </a:lnSpc>
              <a:spcBef>
                <a:spcPts val="0"/>
              </a:spcBef>
              <a:spcAft>
                <a:spcPts val="0"/>
              </a:spcAft>
              <a:buNone/>
            </a:pPr>
            <a:endParaRPr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411af2df5_1_16"/>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9" name="Google Shape;1859;g21411af2df5_1_16"/>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algn="l">
              <a:buFont typeface="+mj-lt"/>
              <a:buAutoNum type="arabicPeriod" startAt="2"/>
            </a:pPr>
            <a:r>
              <a:rPr lang="en-US" sz="1500" b="0" i="0" dirty="0">
                <a:solidFill>
                  <a:schemeClr val="bg1"/>
                </a:solidFill>
                <a:effectLst/>
                <a:latin typeface="Söhne"/>
              </a:rPr>
              <a:t>Non-functional Requirements:</a:t>
            </a:r>
          </a:p>
          <a:p>
            <a:pPr marL="139700" indent="0" algn="l">
              <a:buNone/>
            </a:pPr>
            <a:endParaRPr lang="en-US" sz="1500" b="0" i="0" dirty="0">
              <a:solidFill>
                <a:schemeClr val="bg1"/>
              </a:solidFill>
              <a:effectLst/>
              <a:latin typeface="Söhne"/>
            </a:endParaRPr>
          </a:p>
          <a:p>
            <a:pPr algn="l"/>
            <a:r>
              <a:rPr lang="en-US" sz="1500" b="0" i="0" dirty="0">
                <a:solidFill>
                  <a:schemeClr val="bg1"/>
                </a:solidFill>
                <a:effectLst/>
                <a:latin typeface="Söhne"/>
              </a:rPr>
              <a:t>2.1 Performance: The application should be able to handle a large number of users and provide a fast response time. The application should be able to handle concurrent user requests and scale according to the load.</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2.2 Security: The application should have robust security measures to protect user data and prevent unauthorized access. The application should use encryption to secure user data and implement measures to prevent hacking and other security breaches.</a:t>
            </a:r>
          </a:p>
          <a:p>
            <a:pPr marL="0" lvl="0" indent="0" algn="l" rtl="0">
              <a:lnSpc>
                <a:spcPct val="100000"/>
              </a:lnSpc>
              <a:spcBef>
                <a:spcPts val="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algn="l"/>
            <a:r>
              <a:rPr lang="en-US" sz="1500" b="0" i="0" dirty="0">
                <a:solidFill>
                  <a:schemeClr val="bg1"/>
                </a:solidFill>
                <a:effectLst/>
                <a:latin typeface="Söhne"/>
              </a:rPr>
              <a:t>2.3 Usability: The application should have a user-friendly interface that is easy to navigate. The application should have clear instructions and provide feedback to users.</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2.4 Compatibility: The application should be compatible with different browsers and devices. The application should be responsive and work on mobile devices.</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2.5 Reliability: The application should be reliable and available at all times. The application should have a backup and recovery plan in case of system failures.</a:t>
            </a:r>
          </a:p>
          <a:p>
            <a:pPr marL="0" lvl="0" indent="0" algn="l" rtl="0">
              <a:lnSpc>
                <a:spcPct val="100000"/>
              </a:lnSpc>
              <a:spcBef>
                <a:spcPts val="1200"/>
              </a:spcBef>
              <a:spcAft>
                <a:spcPts val="0"/>
              </a:spcAft>
              <a:buNone/>
            </a:pPr>
            <a:endParaRPr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algn="l">
              <a:buFont typeface="+mj-lt"/>
              <a:buAutoNum type="arabicPeriod" startAt="3"/>
            </a:pPr>
            <a:r>
              <a:rPr lang="en-US" sz="1500" b="0" i="0" dirty="0">
                <a:solidFill>
                  <a:schemeClr val="bg1"/>
                </a:solidFill>
                <a:effectLst/>
                <a:latin typeface="Söhne"/>
              </a:rPr>
              <a:t>Technology Stack:</a:t>
            </a:r>
          </a:p>
          <a:p>
            <a:pPr algn="l">
              <a:buFont typeface="+mj-lt"/>
              <a:buAutoNum type="arabicPeriod" startAt="3"/>
            </a:pPr>
            <a:endParaRPr lang="en-US" sz="1500" b="0" i="0" dirty="0">
              <a:solidFill>
                <a:schemeClr val="bg1"/>
              </a:solidFill>
              <a:effectLst/>
              <a:latin typeface="Söhne"/>
            </a:endParaRPr>
          </a:p>
          <a:p>
            <a:pPr algn="l"/>
            <a:r>
              <a:rPr lang="en-US" sz="1500" b="0" i="0" dirty="0">
                <a:solidFill>
                  <a:schemeClr val="bg1"/>
                </a:solidFill>
                <a:effectLst/>
                <a:latin typeface="Söhne"/>
              </a:rPr>
              <a:t>3.1 Front-end: The application should be built using HTML, CSS, and JavaScript. The front-end should use a modern web framework such as React or Angular.</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3.2 Back-end: The application should use a server-side programming language such as Python or Ruby. The application should use a modern web framework such as Django or Ruby on Rails</a:t>
            </a:r>
            <a:r>
              <a:rPr lang="en-US" sz="1500" b="0" i="0" dirty="0">
                <a:solidFill>
                  <a:srgbClr val="D1D5DB"/>
                </a:solidFill>
                <a:effectLst/>
                <a:latin typeface="Söhne"/>
              </a:rPr>
              <a:t>.</a:t>
            </a:r>
          </a:p>
          <a:p>
            <a:pPr marL="0" lvl="0" indent="0" algn="l" rtl="0">
              <a:lnSpc>
                <a:spcPct val="100000"/>
              </a:lnSpc>
              <a:spcBef>
                <a:spcPts val="1200"/>
              </a:spcBef>
              <a:spcAft>
                <a:spcPts val="0"/>
              </a:spcAft>
              <a:buNone/>
            </a:pPr>
            <a:endParaRPr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g21411af2df5_1_3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
        <p:nvSpPr>
          <p:cNvPr id="3" name="TextBox 2">
            <a:extLst>
              <a:ext uri="{FF2B5EF4-FFF2-40B4-BE49-F238E27FC236}">
                <a16:creationId xmlns:a16="http://schemas.microsoft.com/office/drawing/2014/main" id="{955AD85D-592D-7DC2-C053-31564AAB96A0}"/>
              </a:ext>
            </a:extLst>
          </p:cNvPr>
          <p:cNvSpPr txBox="1"/>
          <p:nvPr/>
        </p:nvSpPr>
        <p:spPr>
          <a:xfrm>
            <a:off x="144696" y="1474776"/>
            <a:ext cx="4572000" cy="3093154"/>
          </a:xfrm>
          <a:prstGeom prst="rect">
            <a:avLst/>
          </a:prstGeom>
          <a:noFill/>
        </p:spPr>
        <p:txBody>
          <a:bodyPr wrap="square">
            <a:spAutoFit/>
          </a:bodyPr>
          <a:lstStyle/>
          <a:p>
            <a:pPr algn="l"/>
            <a:r>
              <a:rPr lang="en-US" sz="1500" b="0" i="0" dirty="0">
                <a:solidFill>
                  <a:schemeClr val="bg1"/>
                </a:solidFill>
                <a:effectLst/>
                <a:latin typeface="Söhne"/>
              </a:rPr>
              <a:t>4.Constraints</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4.1 Technology Stack</a:t>
            </a:r>
          </a:p>
          <a:p>
            <a:pPr algn="l">
              <a:buFont typeface="Arial" panose="020B0604020202020204" pitchFamily="34" charset="0"/>
              <a:buChar char="•"/>
            </a:pPr>
            <a:r>
              <a:rPr lang="en-US" sz="1500" b="0" i="0" dirty="0">
                <a:solidFill>
                  <a:schemeClr val="bg1"/>
                </a:solidFill>
                <a:effectLst/>
                <a:latin typeface="Söhne"/>
              </a:rPr>
              <a:t>The web application should be built using the following technology stack:</a:t>
            </a:r>
          </a:p>
          <a:p>
            <a:pPr marL="742950" lvl="1" indent="-285750" algn="l">
              <a:buFont typeface="Arial" panose="020B0604020202020204" pitchFamily="34" charset="0"/>
              <a:buChar char="•"/>
            </a:pPr>
            <a:r>
              <a:rPr lang="en-US" sz="1500" b="0" i="0" dirty="0">
                <a:solidFill>
                  <a:schemeClr val="bg1"/>
                </a:solidFill>
                <a:effectLst/>
                <a:latin typeface="Söhne"/>
              </a:rPr>
              <a:t>Frontend: ReactJS</a:t>
            </a:r>
          </a:p>
          <a:p>
            <a:pPr marL="742950" lvl="1" indent="-285750" algn="l">
              <a:buFont typeface="Arial" panose="020B0604020202020204" pitchFamily="34" charset="0"/>
              <a:buChar char="•"/>
            </a:pPr>
            <a:r>
              <a:rPr lang="en-US" sz="1500" b="0" i="0" dirty="0">
                <a:solidFill>
                  <a:schemeClr val="bg1"/>
                </a:solidFill>
                <a:effectLst/>
                <a:latin typeface="Söhne"/>
              </a:rPr>
              <a:t>Backend: Node.js</a:t>
            </a:r>
          </a:p>
          <a:p>
            <a:pPr marL="742950" lvl="1" indent="-285750" algn="l">
              <a:buFont typeface="Arial" panose="020B0604020202020204" pitchFamily="34" charset="0"/>
              <a:buChar char="•"/>
            </a:pPr>
            <a:r>
              <a:rPr lang="en-US" sz="1500" b="0" i="0" dirty="0">
                <a:solidFill>
                  <a:schemeClr val="bg1"/>
                </a:solidFill>
                <a:effectLst/>
                <a:latin typeface="Söhne"/>
              </a:rPr>
              <a:t>Database: MongoDB</a:t>
            </a:r>
          </a:p>
          <a:p>
            <a:pPr marL="742950" lvl="1" indent="-285750" algn="l">
              <a:buFont typeface="Arial" panose="020B0604020202020204" pitchFamily="34" charset="0"/>
              <a:buChar char="•"/>
            </a:pPr>
            <a:endParaRPr lang="en-US" sz="1500" b="0" i="0" dirty="0">
              <a:solidFill>
                <a:schemeClr val="bg1"/>
              </a:solidFill>
              <a:effectLst/>
              <a:latin typeface="Söhne"/>
            </a:endParaRPr>
          </a:p>
          <a:p>
            <a:pPr algn="l"/>
            <a:r>
              <a:rPr lang="en-US" sz="1500" b="0" i="0" dirty="0">
                <a:solidFill>
                  <a:schemeClr val="bg1"/>
                </a:solidFill>
                <a:effectLst/>
                <a:latin typeface="Söhne"/>
              </a:rPr>
              <a:t>4.2 User Interface</a:t>
            </a:r>
          </a:p>
          <a:p>
            <a:pPr algn="l">
              <a:buFont typeface="Arial" panose="020B0604020202020204" pitchFamily="34" charset="0"/>
              <a:buChar char="•"/>
            </a:pPr>
            <a:r>
              <a:rPr lang="en-US" sz="1500" b="0" i="0" dirty="0">
                <a:solidFill>
                  <a:schemeClr val="bg1"/>
                </a:solidFill>
                <a:effectLst/>
                <a:latin typeface="Söhne"/>
              </a:rPr>
              <a:t>The web application should be designed to be user-friendly and intuitive, with a modern and clean interface.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g21411af2df5_1_41"/>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3" name="Google Shape;1883;g21411af2df5_1_41"/>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Risk Mitigation:</a:t>
            </a:r>
            <a:endParaRPr sz="1300" dirty="0"/>
          </a:p>
          <a:p>
            <a:pPr algn="l">
              <a:buFont typeface="+mj-lt"/>
              <a:buAutoNum type="arabicPeriod"/>
            </a:pPr>
            <a:r>
              <a:rPr lang="en-US" sz="1300" dirty="0">
                <a:solidFill>
                  <a:schemeClr val="bg1"/>
                </a:solidFill>
              </a:rPr>
              <a:t> </a:t>
            </a:r>
            <a:r>
              <a:rPr lang="en-US" sz="1600" b="0" i="0" dirty="0">
                <a:solidFill>
                  <a:schemeClr val="bg1"/>
                </a:solidFill>
                <a:effectLst/>
                <a:latin typeface="Söhne"/>
              </a:rPr>
              <a:t>Security Risks:</a:t>
            </a:r>
          </a:p>
          <a:p>
            <a:pPr algn="l">
              <a:buFont typeface="Arial" panose="020B0604020202020204" pitchFamily="34" charset="0"/>
              <a:buChar char="•"/>
            </a:pPr>
            <a:r>
              <a:rPr lang="en-US" sz="1600" b="0" i="0" dirty="0">
                <a:solidFill>
                  <a:schemeClr val="bg1"/>
                </a:solidFill>
                <a:effectLst/>
                <a:latin typeface="Söhne"/>
              </a:rPr>
              <a:t>Implementing a multi-factor authentication process to reduce the risk of unauthorized access to user accounts.</a:t>
            </a:r>
          </a:p>
          <a:p>
            <a:pPr algn="l">
              <a:buFont typeface="Arial" panose="020B0604020202020204" pitchFamily="34" charset="0"/>
              <a:buChar char="•"/>
            </a:pPr>
            <a:r>
              <a:rPr lang="en-US" sz="1600" b="0" i="0" dirty="0">
                <a:solidFill>
                  <a:schemeClr val="bg1"/>
                </a:solidFill>
                <a:effectLst/>
                <a:latin typeface="Söhne"/>
              </a:rPr>
              <a:t>Performing regular security audits and vulnerability assessments to identify and fix potential security issues.</a:t>
            </a:r>
          </a:p>
          <a:p>
            <a:pPr algn="l">
              <a:buFont typeface="Arial" panose="020B0604020202020204" pitchFamily="34" charset="0"/>
              <a:buChar char="•"/>
            </a:pPr>
            <a:r>
              <a:rPr lang="en-US" sz="1600" b="0" i="0" dirty="0">
                <a:solidFill>
                  <a:schemeClr val="bg1"/>
                </a:solidFill>
                <a:effectLst/>
                <a:latin typeface="Söhne"/>
              </a:rPr>
              <a:t>Implementing data encryption at rest and in transit to protect user data.</a:t>
            </a:r>
          </a:p>
          <a:p>
            <a:pPr algn="l">
              <a:buFont typeface="Arial" panose="020B0604020202020204" pitchFamily="34" charset="0"/>
              <a:buChar char="•"/>
            </a:pPr>
            <a:r>
              <a:rPr lang="en-US" sz="1600" b="0" i="0" dirty="0">
                <a:solidFill>
                  <a:schemeClr val="bg1"/>
                </a:solidFill>
                <a:effectLst/>
                <a:latin typeface="Söhne"/>
              </a:rPr>
              <a:t>Providing users with the ability to report suspicious or malicious behavior</a:t>
            </a:r>
            <a:r>
              <a:rPr lang="en-US" sz="1600" b="0" i="0" dirty="0">
                <a:solidFill>
                  <a:srgbClr val="D1D5DB"/>
                </a:solidFill>
                <a:effectLst/>
                <a:latin typeface="Söhne"/>
              </a:rPr>
              <a:t>.</a:t>
            </a:r>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859</Words>
  <Application>Microsoft Office PowerPoint</Application>
  <PresentationFormat>On-screen Show (16:9)</PresentationFormat>
  <Paragraphs>120</Paragraphs>
  <Slides>15</Slides>
  <Notes>15</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Simple Light</vt:lpstr>
      <vt:lpstr>PowerPoint Presentation</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Task 1: </vt:lpstr>
      <vt:lpstr>Task 1: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Dilan Fernando</cp:lastModifiedBy>
  <cp:revision>2</cp:revision>
  <dcterms:created xsi:type="dcterms:W3CDTF">2020-08-13T11:21:46Z</dcterms:created>
  <dcterms:modified xsi:type="dcterms:W3CDTF">2023-03-03T15:55:32Z</dcterms:modified>
</cp:coreProperties>
</file>